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4"/>
    <p:sldMasterId id="2147483692" r:id="rId5"/>
  </p:sldMasterIdLst>
  <p:notesMasterIdLst>
    <p:notesMasterId r:id="rId19"/>
  </p:notesMasterIdLst>
  <p:handoutMasterIdLst>
    <p:handoutMasterId r:id="rId20"/>
  </p:handoutMasterIdLst>
  <p:sldIdLst>
    <p:sldId id="256" r:id="rId6"/>
    <p:sldId id="258" r:id="rId7"/>
    <p:sldId id="263" r:id="rId8"/>
    <p:sldId id="264" r:id="rId9"/>
    <p:sldId id="265" r:id="rId10"/>
    <p:sldId id="266" r:id="rId11"/>
    <p:sldId id="267" r:id="rId12"/>
    <p:sldId id="262" r:id="rId13"/>
    <p:sldId id="268" r:id="rId14"/>
    <p:sldId id="269" r:id="rId15"/>
    <p:sldId id="271" r:id="rId16"/>
    <p:sldId id="270" r:id="rId17"/>
    <p:sldId id="272" r:id="rId18"/>
  </p:sldIdLst>
  <p:sldSz cx="9144000" cy="6858000" type="screen4x3"/>
  <p:notesSz cx="6805613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C83299-3ED4-4B2F-9506-AB9AB4A2E588}" v="9" dt="2020-05-20T13:33:40.1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86" d="100"/>
          <a:sy n="86" d="100"/>
        </p:scale>
        <p:origin x="154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r Porter" userId="caeb4aa7-6afb-46a3-a995-19b0c182e2ba" providerId="ADAL" clId="{C9C83299-3ED4-4B2F-9506-AB9AB4A2E588}"/>
    <pc:docChg chg="undo custSel addSld delSld modSld sldOrd">
      <pc:chgData name="Mr Porter" userId="caeb4aa7-6afb-46a3-a995-19b0c182e2ba" providerId="ADAL" clId="{C9C83299-3ED4-4B2F-9506-AB9AB4A2E588}" dt="2020-05-20T14:00:22.386" v="1014" actId="20577"/>
      <pc:docMkLst>
        <pc:docMk/>
      </pc:docMkLst>
      <pc:sldChg chg="modSp mod">
        <pc:chgData name="Mr Porter" userId="caeb4aa7-6afb-46a3-a995-19b0c182e2ba" providerId="ADAL" clId="{C9C83299-3ED4-4B2F-9506-AB9AB4A2E588}" dt="2020-05-20T13:59:33.574" v="908" actId="20577"/>
        <pc:sldMkLst>
          <pc:docMk/>
          <pc:sldMk cId="2155342367" sldId="265"/>
        </pc:sldMkLst>
        <pc:spChg chg="mod">
          <ac:chgData name="Mr Porter" userId="caeb4aa7-6afb-46a3-a995-19b0c182e2ba" providerId="ADAL" clId="{C9C83299-3ED4-4B2F-9506-AB9AB4A2E588}" dt="2020-05-20T13:59:33.574" v="908" actId="20577"/>
          <ac:spMkLst>
            <pc:docMk/>
            <pc:sldMk cId="2155342367" sldId="265"/>
            <ac:spMk id="2" creationId="{00000000-0000-0000-0000-000000000000}"/>
          </ac:spMkLst>
        </pc:spChg>
      </pc:sldChg>
      <pc:sldChg chg="modSp mod">
        <pc:chgData name="Mr Porter" userId="caeb4aa7-6afb-46a3-a995-19b0c182e2ba" providerId="ADAL" clId="{C9C83299-3ED4-4B2F-9506-AB9AB4A2E588}" dt="2020-05-20T13:59:30.587" v="906" actId="20577"/>
        <pc:sldMkLst>
          <pc:docMk/>
          <pc:sldMk cId="2902569607" sldId="266"/>
        </pc:sldMkLst>
        <pc:spChg chg="mod">
          <ac:chgData name="Mr Porter" userId="caeb4aa7-6afb-46a3-a995-19b0c182e2ba" providerId="ADAL" clId="{C9C83299-3ED4-4B2F-9506-AB9AB4A2E588}" dt="2020-05-20T13:59:30.587" v="906" actId="20577"/>
          <ac:spMkLst>
            <pc:docMk/>
            <pc:sldMk cId="2902569607" sldId="266"/>
            <ac:spMk id="2" creationId="{00000000-0000-0000-0000-000000000000}"/>
          </ac:spMkLst>
        </pc:spChg>
      </pc:sldChg>
      <pc:sldChg chg="modSp add mod ord">
        <pc:chgData name="Mr Porter" userId="caeb4aa7-6afb-46a3-a995-19b0c182e2ba" providerId="ADAL" clId="{C9C83299-3ED4-4B2F-9506-AB9AB4A2E588}" dt="2020-05-20T13:12:32.590" v="628" actId="27636"/>
        <pc:sldMkLst>
          <pc:docMk/>
          <pc:sldMk cId="2643239013" sldId="270"/>
        </pc:sldMkLst>
        <pc:spChg chg="mod">
          <ac:chgData name="Mr Porter" userId="caeb4aa7-6afb-46a3-a995-19b0c182e2ba" providerId="ADAL" clId="{C9C83299-3ED4-4B2F-9506-AB9AB4A2E588}" dt="2020-05-20T13:12:32.590" v="628" actId="27636"/>
          <ac:spMkLst>
            <pc:docMk/>
            <pc:sldMk cId="2643239013" sldId="270"/>
            <ac:spMk id="2" creationId="{00000000-0000-0000-0000-000000000000}"/>
          </ac:spMkLst>
        </pc:spChg>
        <pc:spChg chg="mod">
          <ac:chgData name="Mr Porter" userId="caeb4aa7-6afb-46a3-a995-19b0c182e2ba" providerId="ADAL" clId="{C9C83299-3ED4-4B2F-9506-AB9AB4A2E588}" dt="2020-05-20T13:07:51.425" v="9" actId="20577"/>
          <ac:spMkLst>
            <pc:docMk/>
            <pc:sldMk cId="2643239013" sldId="270"/>
            <ac:spMk id="4" creationId="{00000000-0000-0000-0000-000000000000}"/>
          </ac:spMkLst>
        </pc:spChg>
      </pc:sldChg>
      <pc:sldChg chg="addSp delSp modSp add del mod setBg delDesignElem">
        <pc:chgData name="Mr Porter" userId="caeb4aa7-6afb-46a3-a995-19b0c182e2ba" providerId="ADAL" clId="{C9C83299-3ED4-4B2F-9506-AB9AB4A2E588}" dt="2020-05-20T14:00:22.386" v="1014" actId="20577"/>
        <pc:sldMkLst>
          <pc:docMk/>
          <pc:sldMk cId="2665239055" sldId="271"/>
        </pc:sldMkLst>
        <pc:spChg chg="mod">
          <ac:chgData name="Mr Porter" userId="caeb4aa7-6afb-46a3-a995-19b0c182e2ba" providerId="ADAL" clId="{C9C83299-3ED4-4B2F-9506-AB9AB4A2E588}" dt="2020-05-20T14:00:22.386" v="1014" actId="20577"/>
          <ac:spMkLst>
            <pc:docMk/>
            <pc:sldMk cId="2665239055" sldId="271"/>
            <ac:spMk id="2" creationId="{00000000-0000-0000-0000-000000000000}"/>
          </ac:spMkLst>
        </pc:spChg>
        <pc:spChg chg="add del">
          <ac:chgData name="Mr Porter" userId="caeb4aa7-6afb-46a3-a995-19b0c182e2ba" providerId="ADAL" clId="{C9C83299-3ED4-4B2F-9506-AB9AB4A2E588}" dt="2020-05-20T13:33:29.705" v="631"/>
          <ac:spMkLst>
            <pc:docMk/>
            <pc:sldMk cId="2665239055" sldId="271"/>
            <ac:spMk id="71" creationId="{4FAE1107-CEC3-4041-8BAA-CDB6F6759B35}"/>
          </ac:spMkLst>
        </pc:spChg>
        <pc:cxnChg chg="add del">
          <ac:chgData name="Mr Porter" userId="caeb4aa7-6afb-46a3-a995-19b0c182e2ba" providerId="ADAL" clId="{C9C83299-3ED4-4B2F-9506-AB9AB4A2E588}" dt="2020-05-20T13:33:29.705" v="631"/>
          <ac:cxnSpMkLst>
            <pc:docMk/>
            <pc:sldMk cId="2665239055" sldId="271"/>
            <ac:cxnSpMk id="73" creationId="{1AEA88FB-F5DD-45CE-AAE1-7B33D0ABDD25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320B4C-66E5-4436-BE3F-306C45911FCF}" type="datetimeFigureOut">
              <a:rPr lang="en-GB" smtClean="0"/>
              <a:pPr/>
              <a:t>15/05/2023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0647"/>
            <a:ext cx="2949099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5568E-D5A0-4573-AFB6-00F5380AE10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5627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8A481-4D74-4616-8752-6DB84BB7BECE}" type="datetimeFigureOut">
              <a:rPr lang="en-GB" smtClean="0"/>
              <a:t>15/05/2023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83138"/>
            <a:ext cx="5443537" cy="39131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7BEBA0-6DAA-45F4-8649-B50BE501B0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095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7BEBA0-6DAA-45F4-8649-B50BE501B04E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0616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486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132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8324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474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3115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979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576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4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91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05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526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1896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202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65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555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776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95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57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316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375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68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163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5576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132101F-1C78-4A35-B9B9-FA3BC2678EB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C38D3F3-DB27-4CBF-864A-E28263BCB96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4563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yworldofwork.co.uk/my-career-options/subjects?group=all&amp;subjects=2991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55" y="0"/>
            <a:ext cx="9141545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coon | Yanko Design">
            <a:extLst>
              <a:ext uri="{FF2B5EF4-FFF2-40B4-BE49-F238E27FC236}">
                <a16:creationId xmlns:a16="http://schemas.microsoft.com/office/drawing/2014/main" id="{75E672A5-708E-4333-9AE3-71BFA2427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7" t="1" r="10543" b="5956"/>
          <a:stretch/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0">
            <a:extLst>
              <a:ext uri="{FF2B5EF4-FFF2-40B4-BE49-F238E27FC236}">
                <a16:creationId xmlns:a16="http://schemas.microsoft.com/office/drawing/2014/main" id="{EAA48FC5-3C83-4F1B-BC33-DF0B588F831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922589" y="3064931"/>
            <a:ext cx="6221411" cy="2488568"/>
          </a:xfrm>
          <a:prstGeom prst="rect">
            <a:avLst/>
          </a:prstGeom>
          <a:solidFill>
            <a:srgbClr val="000001">
              <a:alpha val="7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2011" y="3429000"/>
            <a:ext cx="5626239" cy="1090938"/>
          </a:xfrm>
        </p:spPr>
        <p:txBody>
          <a:bodyPr anchor="b">
            <a:normAutofit/>
          </a:bodyPr>
          <a:lstStyle/>
          <a:p>
            <a:pPr algn="l"/>
            <a:r>
              <a:rPr lang="en-GB" sz="3700" dirty="0">
                <a:solidFill>
                  <a:srgbClr val="FFFFFF"/>
                </a:solidFill>
              </a:rPr>
              <a:t>higher Design &amp; Manufacture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2011" y="4779313"/>
            <a:ext cx="5626238" cy="514816"/>
          </a:xfrm>
        </p:spPr>
        <p:txBody>
          <a:bodyPr anchor="t">
            <a:normAutofit/>
          </a:bodyPr>
          <a:lstStyle/>
          <a:p>
            <a:r>
              <a:rPr lang="en-GB" sz="2000" dirty="0">
                <a:solidFill>
                  <a:srgbClr val="FFFFFF"/>
                </a:solidFill>
              </a:rPr>
              <a:t>Course Introduction</a:t>
            </a:r>
          </a:p>
        </p:txBody>
      </p:sp>
      <p:cxnSp>
        <p:nvCxnSpPr>
          <p:cNvPr id="17" name="Straight Connector 12">
            <a:extLst>
              <a:ext uri="{FF2B5EF4-FFF2-40B4-BE49-F238E27FC236}">
                <a16:creationId xmlns:a16="http://schemas.microsoft.com/office/drawing/2014/main" id="{62F01714-1A39-4194-BD47-8A9960C599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232011" y="4666480"/>
            <a:ext cx="5124375" cy="0"/>
          </a:xfrm>
          <a:prstGeom prst="line">
            <a:avLst/>
          </a:prstGeom>
          <a:ln w="22225">
            <a:solidFill>
              <a:srgbClr val="CE346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5140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Rectangle 77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000">
                <a:solidFill>
                  <a:srgbClr val="FFFFFF"/>
                </a:solidFill>
              </a:rPr>
              <a:t>summary</a:t>
            </a: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58F7502-9631-4DE9-B0A0-8B6567673FE5}"/>
              </a:ext>
            </a:extLst>
          </p:cNvPr>
          <p:cNvSpPr txBox="1">
            <a:spLocks/>
          </p:cNvSpPr>
          <p:nvPr/>
        </p:nvSpPr>
        <p:spPr>
          <a:xfrm>
            <a:off x="768096" y="2008008"/>
            <a:ext cx="2843784" cy="4589343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rgbClr val="FFFFFF"/>
                </a:solidFill>
              </a:rPr>
              <a:t>We will go over each of the topics in class.</a:t>
            </a:r>
          </a:p>
          <a:p>
            <a:r>
              <a:rPr lang="en-US" sz="1600" dirty="0">
                <a:solidFill>
                  <a:srgbClr val="FFFFFF"/>
                </a:solidFill>
              </a:rPr>
              <a:t>You will be given examples of past paper questions to complete in class.</a:t>
            </a:r>
          </a:p>
          <a:p>
            <a:r>
              <a:rPr lang="en-US" sz="1600" dirty="0">
                <a:solidFill>
                  <a:srgbClr val="FFFFFF"/>
                </a:solidFill>
              </a:rPr>
              <a:t>You will apply this knowledge to your practice assignment and for the final </a:t>
            </a:r>
            <a:r>
              <a:rPr lang="en-US" sz="1600" b="1" dirty="0">
                <a:solidFill>
                  <a:srgbClr val="FFFFFF"/>
                </a:solidFill>
              </a:rPr>
              <a:t>Assignment</a:t>
            </a:r>
            <a:r>
              <a:rPr lang="en-US" sz="1600" dirty="0">
                <a:solidFill>
                  <a:srgbClr val="FFFFFF"/>
                </a:solidFill>
              </a:rPr>
              <a:t>, likely to start in the weeks running up to Christmas.</a:t>
            </a:r>
          </a:p>
          <a:p>
            <a:r>
              <a:rPr lang="en-US" sz="1600" dirty="0">
                <a:solidFill>
                  <a:srgbClr val="FFFFFF"/>
                </a:solidFill>
              </a:rPr>
              <a:t>You will be given regular homework to practice answering exam-like questions and to ensure you have the knowledge and understanding to be successful in the </a:t>
            </a:r>
            <a:r>
              <a:rPr lang="en-US" sz="1600" b="1" dirty="0">
                <a:solidFill>
                  <a:srgbClr val="FFFFFF"/>
                </a:solidFill>
              </a:rPr>
              <a:t>Prelim</a:t>
            </a:r>
            <a:r>
              <a:rPr lang="en-US" sz="1600" dirty="0">
                <a:solidFill>
                  <a:srgbClr val="FFFFFF"/>
                </a:solidFill>
              </a:rPr>
              <a:t> after Christmas and the </a:t>
            </a:r>
            <a:r>
              <a:rPr lang="en-US" sz="1600" b="1" dirty="0">
                <a:solidFill>
                  <a:srgbClr val="FFFFFF"/>
                </a:solidFill>
              </a:rPr>
              <a:t>Final Exam </a:t>
            </a:r>
            <a:r>
              <a:rPr lang="en-US" sz="1600" dirty="0">
                <a:solidFill>
                  <a:srgbClr val="FFFFFF"/>
                </a:solidFill>
              </a:rPr>
              <a:t>in May </a:t>
            </a:r>
            <a:r>
              <a:rPr lang="en-US" sz="1600" dirty="0" smtClean="0">
                <a:solidFill>
                  <a:srgbClr val="FFFFFF"/>
                </a:solidFill>
              </a:rPr>
              <a:t>2024.</a:t>
            </a:r>
            <a:endParaRPr lang="en-US" sz="1600" dirty="0">
              <a:solidFill>
                <a:srgbClr val="FFFFFF"/>
              </a:solidFill>
            </a:endParaRPr>
          </a:p>
        </p:txBody>
      </p:sp>
      <p:pic>
        <p:nvPicPr>
          <p:cNvPr id="10" name="Graphic 9" descr="List">
            <a:extLst>
              <a:ext uri="{FF2B5EF4-FFF2-40B4-BE49-F238E27FC236}">
                <a16:creationId xmlns:a16="http://schemas.microsoft.com/office/drawing/2014/main" id="{FF6776C6-317D-4A02-8248-5C883BF55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/>
        </p:blipFill>
        <p:spPr>
          <a:xfrm>
            <a:off x="2843799" y="779468"/>
            <a:ext cx="1008112" cy="1008112"/>
          </a:xfrm>
          <a:prstGeom prst="rect">
            <a:avLst/>
          </a:prstGeom>
        </p:spPr>
      </p:pic>
      <p:pic>
        <p:nvPicPr>
          <p:cNvPr id="4098" name="Picture 2" descr="Sketches on CCS Portfolios">
            <a:extLst>
              <a:ext uri="{FF2B5EF4-FFF2-40B4-BE49-F238E27FC236}">
                <a16:creationId xmlns:a16="http://schemas.microsoft.com/office/drawing/2014/main" id="{B6A02F58-A2E5-4406-A92B-25BA6CC1CF8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01" r="18340"/>
          <a:stretch/>
        </p:blipFill>
        <p:spPr bwMode="auto">
          <a:xfrm>
            <a:off x="4101411" y="-13509"/>
            <a:ext cx="5042589" cy="687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61807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Course</a:t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sz="2400" dirty="0">
                <a:solidFill>
                  <a:schemeClr val="tx1"/>
                </a:solidFill>
              </a:rPr>
              <a:t>assessment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1916832"/>
            <a:ext cx="2843784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Similarly to National 5, in Higher Design &amp; manufacture, you will be given a choice of three design briefs from the SQA. You will be required to produce a 12 page design folio. Please not: *There is </a:t>
            </a:r>
            <a:r>
              <a:rPr lang="en-GB" sz="1600" u="sng" dirty="0">
                <a:solidFill>
                  <a:srgbClr val="FFFFFF"/>
                </a:solidFill>
              </a:rPr>
              <a:t>NO manufacture </a:t>
            </a:r>
            <a:r>
              <a:rPr lang="en-GB" sz="1600" dirty="0">
                <a:solidFill>
                  <a:srgbClr val="FFFFFF"/>
                </a:solidFill>
              </a:rPr>
              <a:t>in the Higher course assignment* (Though there is model making).</a:t>
            </a:r>
          </a:p>
          <a:p>
            <a:pPr marL="0" indent="0">
              <a:buNone/>
            </a:pPr>
            <a:r>
              <a:rPr lang="en-GB" sz="1600" dirty="0">
                <a:solidFill>
                  <a:srgbClr val="FFFFFF"/>
                </a:solidFill>
              </a:rPr>
              <a:t>Overall, the course is assessed as follows: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FFFFFF"/>
                </a:solidFill>
              </a:rPr>
              <a:t>Course assignment/Added Value Unit </a:t>
            </a:r>
            <a:r>
              <a:rPr lang="en-GB" sz="1600" dirty="0">
                <a:solidFill>
                  <a:srgbClr val="FFFFFF"/>
                </a:solidFill>
              </a:rPr>
              <a:t>= 53% of the total marks.</a:t>
            </a:r>
          </a:p>
          <a:p>
            <a:pPr marL="0" indent="0">
              <a:buNone/>
            </a:pPr>
            <a:r>
              <a:rPr lang="en-GB" sz="1600" b="1" dirty="0">
                <a:solidFill>
                  <a:srgbClr val="FFFFFF"/>
                </a:solidFill>
              </a:rPr>
              <a:t>Final SQA Exam 80 marks </a:t>
            </a:r>
            <a:r>
              <a:rPr lang="en-GB" sz="1600" dirty="0">
                <a:solidFill>
                  <a:srgbClr val="FFFFFF"/>
                </a:solidFill>
              </a:rPr>
              <a:t>(knowledge and understanding of the course theory) = 47% of total marks.</a:t>
            </a:r>
          </a:p>
          <a:p>
            <a:pPr marL="0" indent="0">
              <a:buNone/>
            </a:pPr>
            <a:endParaRPr lang="en-GB" sz="1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3D5B96-2E0F-4F6F-BFB4-86FAE58D0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00" t="17161" r="26864" b="6590"/>
          <a:stretch/>
        </p:blipFill>
        <p:spPr>
          <a:xfrm>
            <a:off x="4480836" y="467001"/>
            <a:ext cx="4101412" cy="289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193009-9A96-46BF-83C9-C9C27BA694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201" t="18318" r="27163" b="5433"/>
          <a:stretch/>
        </p:blipFill>
        <p:spPr>
          <a:xfrm>
            <a:off x="4480836" y="3645024"/>
            <a:ext cx="4101412" cy="28996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5239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GB" sz="3400" dirty="0" smtClean="0">
                <a:solidFill>
                  <a:srgbClr val="FFFFFF"/>
                </a:solidFill>
              </a:rPr>
              <a:t>jotters</a:t>
            </a:r>
            <a:endParaRPr lang="en-GB" sz="3400" dirty="0">
              <a:solidFill>
                <a:srgbClr val="FFFFFF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0906" y="188640"/>
            <a:ext cx="5201573" cy="6552728"/>
          </a:xfrm>
        </p:spPr>
        <p:txBody>
          <a:bodyPr anchor="ctr">
            <a:normAutofit/>
          </a:bodyPr>
          <a:lstStyle/>
          <a:p>
            <a:pPr marL="128016" lvl="1" indent="0">
              <a:buNone/>
            </a:pPr>
            <a:r>
              <a:rPr lang="en-GB" sz="2800" dirty="0" smtClean="0"/>
              <a:t>You will be given 2 jotters. </a:t>
            </a:r>
          </a:p>
          <a:p>
            <a:pPr marL="128016" lvl="1" indent="0">
              <a:buNone/>
            </a:pPr>
            <a:endParaRPr lang="en-GB" sz="2800" dirty="0" smtClean="0"/>
          </a:p>
          <a:p>
            <a:pPr marL="128016" lvl="1" indent="0">
              <a:buNone/>
            </a:pPr>
            <a:r>
              <a:rPr lang="en-GB" sz="2800" b="1" dirty="0" smtClean="0"/>
              <a:t>ORANGE:</a:t>
            </a:r>
          </a:p>
          <a:p>
            <a:pPr marL="128016" lvl="1" indent="0">
              <a:buNone/>
            </a:pPr>
            <a:r>
              <a:rPr lang="en-GB" sz="2800" dirty="0" smtClean="0"/>
              <a:t>Name</a:t>
            </a:r>
          </a:p>
          <a:p>
            <a:pPr marL="128016" lvl="1" indent="0">
              <a:buNone/>
            </a:pPr>
            <a:r>
              <a:rPr lang="en-GB" sz="2800" dirty="0" smtClean="0"/>
              <a:t>Higher Design and Manufacture </a:t>
            </a:r>
            <a:r>
              <a:rPr lang="en-GB" sz="2800" i="1" dirty="0" smtClean="0"/>
              <a:t>Notes</a:t>
            </a:r>
          </a:p>
          <a:p>
            <a:pPr marL="128016" lvl="1" indent="0">
              <a:buNone/>
            </a:pPr>
            <a:endParaRPr lang="en-GB" sz="2800" b="1" dirty="0"/>
          </a:p>
          <a:p>
            <a:pPr marL="128016" lvl="1" indent="0">
              <a:buNone/>
            </a:pPr>
            <a:r>
              <a:rPr lang="en-GB" sz="2800" b="1" dirty="0" smtClean="0"/>
              <a:t>YELLOW:</a:t>
            </a:r>
          </a:p>
          <a:p>
            <a:pPr marL="128016" lvl="1" indent="0">
              <a:buNone/>
            </a:pPr>
            <a:r>
              <a:rPr lang="en-GB" sz="2800" dirty="0" smtClean="0"/>
              <a:t>Name</a:t>
            </a:r>
          </a:p>
          <a:p>
            <a:pPr marL="128016" lvl="1" indent="0">
              <a:buNone/>
            </a:pPr>
            <a:r>
              <a:rPr lang="en-GB" sz="2800" dirty="0" smtClean="0"/>
              <a:t>Higher Design and Manufacture </a:t>
            </a:r>
            <a:r>
              <a:rPr lang="en-GB" sz="2800" i="1" dirty="0" smtClean="0"/>
              <a:t>Homework</a:t>
            </a:r>
            <a:endParaRPr lang="en-GB" sz="2800" i="1" dirty="0"/>
          </a:p>
        </p:txBody>
      </p:sp>
    </p:spTree>
    <p:extLst>
      <p:ext uri="{BB962C8B-B14F-4D97-AF65-F5344CB8AC3E}">
        <p14:creationId xmlns:p14="http://schemas.microsoft.com/office/powerpoint/2010/main" val="264323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GB" sz="3400" dirty="0">
                <a:solidFill>
                  <a:srgbClr val="FFFFFF"/>
                </a:solidFill>
              </a:rPr>
              <a:t>careers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0906" y="188640"/>
            <a:ext cx="5201573" cy="6552728"/>
          </a:xfrm>
        </p:spPr>
        <p:txBody>
          <a:bodyPr anchor="ctr">
            <a:normAutofit fontScale="92500" lnSpcReduction="10000"/>
          </a:bodyPr>
          <a:lstStyle/>
          <a:p>
            <a:pPr marL="128016" lvl="1" indent="0">
              <a:buNone/>
            </a:pPr>
            <a:r>
              <a:rPr lang="en-GB" dirty="0"/>
              <a:t>There are a number of different careers that Design &amp; Manufacture could lead you to, such as:</a:t>
            </a:r>
          </a:p>
          <a:p>
            <a:pPr lvl="1"/>
            <a:r>
              <a:rPr lang="en-GB" dirty="0"/>
              <a:t>Aerospace engineer</a:t>
            </a:r>
          </a:p>
          <a:p>
            <a:pPr lvl="1"/>
            <a:r>
              <a:rPr lang="en-GB" dirty="0"/>
              <a:t>Agricultural engineer</a:t>
            </a:r>
          </a:p>
          <a:p>
            <a:pPr lvl="1"/>
            <a:r>
              <a:rPr lang="en-GB" dirty="0"/>
              <a:t>Aircraft maintenance engineer</a:t>
            </a:r>
          </a:p>
          <a:p>
            <a:pPr lvl="1"/>
            <a:r>
              <a:rPr lang="en-GB" dirty="0"/>
              <a:t>Architect</a:t>
            </a:r>
          </a:p>
          <a:p>
            <a:pPr lvl="1"/>
            <a:r>
              <a:rPr lang="en-GB" dirty="0"/>
              <a:t>Architectural technician</a:t>
            </a:r>
          </a:p>
          <a:p>
            <a:pPr lvl="1"/>
            <a:r>
              <a:rPr lang="en-GB" dirty="0"/>
              <a:t>Architectural technologist</a:t>
            </a:r>
          </a:p>
          <a:p>
            <a:pPr lvl="1"/>
            <a:r>
              <a:rPr lang="en-GB" dirty="0"/>
              <a:t>Automotive engineer</a:t>
            </a:r>
          </a:p>
          <a:p>
            <a:pPr lvl="1"/>
            <a:r>
              <a:rPr lang="en-GB" dirty="0"/>
              <a:t>Blacksmith</a:t>
            </a:r>
          </a:p>
          <a:p>
            <a:pPr lvl="1"/>
            <a:r>
              <a:rPr lang="en-GB" dirty="0"/>
              <a:t>Carpenter or joiner</a:t>
            </a:r>
          </a:p>
          <a:p>
            <a:pPr lvl="1"/>
            <a:r>
              <a:rPr lang="en-GB" dirty="0"/>
              <a:t>Chemical engineer</a:t>
            </a:r>
          </a:p>
          <a:p>
            <a:pPr lvl="1"/>
            <a:r>
              <a:rPr lang="en-GB" dirty="0"/>
              <a:t>Civil engineering technician</a:t>
            </a:r>
          </a:p>
          <a:p>
            <a:pPr lvl="1"/>
            <a:r>
              <a:rPr lang="en-GB" dirty="0"/>
              <a:t>Construction manager</a:t>
            </a:r>
          </a:p>
          <a:p>
            <a:pPr lvl="1"/>
            <a:r>
              <a:rPr lang="en-GB" dirty="0"/>
              <a:t>Costume designer</a:t>
            </a:r>
          </a:p>
          <a:p>
            <a:pPr lvl="1"/>
            <a:r>
              <a:rPr lang="en-GB" dirty="0"/>
              <a:t>Electrical engineer</a:t>
            </a:r>
          </a:p>
          <a:p>
            <a:pPr lvl="1"/>
            <a:r>
              <a:rPr lang="en-GB" dirty="0"/>
              <a:t>Furniture designer</a:t>
            </a:r>
          </a:p>
          <a:p>
            <a:pPr lvl="1"/>
            <a:r>
              <a:rPr lang="en-GB" dirty="0"/>
              <a:t>Games developer</a:t>
            </a:r>
          </a:p>
          <a:p>
            <a:pPr lvl="1"/>
            <a:r>
              <a:rPr lang="en-GB" dirty="0"/>
              <a:t>Set </a:t>
            </a:r>
            <a:r>
              <a:rPr lang="en-GB" dirty="0" smtClean="0"/>
              <a:t>designer</a:t>
            </a:r>
            <a:endParaRPr lang="en-GB" dirty="0"/>
          </a:p>
          <a:p>
            <a:pPr marL="128016" lvl="1" indent="0">
              <a:buNone/>
            </a:pPr>
            <a:r>
              <a:rPr lang="en-GB" dirty="0"/>
              <a:t>And many more…</a:t>
            </a:r>
          </a:p>
          <a:p>
            <a:pPr marL="128016" lvl="1" indent="0">
              <a:buNone/>
            </a:pPr>
            <a:endParaRPr lang="en-GB" dirty="0"/>
          </a:p>
          <a:p>
            <a:pPr marL="128016" lvl="1" indent="0">
              <a:buNone/>
            </a:pPr>
            <a:r>
              <a:rPr lang="en-GB" dirty="0"/>
              <a:t>To see a full list of potential careers, click on the link below:</a:t>
            </a:r>
          </a:p>
          <a:p>
            <a:pPr marL="128016" lvl="1" indent="0">
              <a:buNone/>
            </a:pPr>
            <a:r>
              <a:rPr lang="en-GB" dirty="0">
                <a:hlinkClick r:id="rId2"/>
              </a:rPr>
              <a:t>https://www.myworldofwork.co.uk/my-career-options/subjects?group=all&amp;subjects=2991</a:t>
            </a: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4094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47F247E-B679-44E9-93C2-B2DD5EFB2B8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15661-B0F2-42AE-A75B-0999B2CF598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79558" y="484632"/>
            <a:ext cx="6711112" cy="5880916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01995" y="788416"/>
            <a:ext cx="5942448" cy="1499616"/>
          </a:xfrm>
        </p:spPr>
        <p:txBody>
          <a:bodyPr>
            <a:normAutofit/>
          </a:bodyPr>
          <a:lstStyle/>
          <a:p>
            <a:r>
              <a:rPr lang="en-GB" sz="3200" dirty="0">
                <a:solidFill>
                  <a:srgbClr val="FFFFFF"/>
                </a:solidFill>
              </a:rPr>
              <a:t>Welcome to </a:t>
            </a:r>
            <a:r>
              <a:rPr lang="en-GB" dirty="0">
                <a:solidFill>
                  <a:srgbClr val="FFFFFF"/>
                </a:solidFill>
              </a:rPr>
              <a:t/>
            </a:r>
            <a:br>
              <a:rPr lang="en-GB" dirty="0">
                <a:solidFill>
                  <a:srgbClr val="FFFFFF"/>
                </a:solidFill>
              </a:rPr>
            </a:br>
            <a:r>
              <a:rPr lang="en-GB" dirty="0">
                <a:solidFill>
                  <a:srgbClr val="1CADE4"/>
                </a:solidFill>
              </a:rPr>
              <a:t>higher design &amp; manufacture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4706C1-38B7-4C23-8749-906CB0DC80A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6364" y="484632"/>
            <a:ext cx="1596699" cy="58809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161189-7A5B-4B2B-93DC-77710299475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2405398" y="1029524"/>
            <a:ext cx="0" cy="914400"/>
          </a:xfrm>
          <a:prstGeom prst="line">
            <a:avLst/>
          </a:prstGeom>
          <a:ln w="19050">
            <a:solidFill>
              <a:schemeClr val="accent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601995" y="2132856"/>
            <a:ext cx="5942448" cy="4104456"/>
          </a:xfrm>
        </p:spPr>
        <p:txBody>
          <a:bodyPr>
            <a:normAutofit fontScale="85000" lnSpcReduction="20000"/>
          </a:bodyPr>
          <a:lstStyle/>
          <a:p>
            <a:r>
              <a:rPr lang="en-GB" sz="1900" dirty="0"/>
              <a:t>The course has two areas of study:</a:t>
            </a:r>
          </a:p>
          <a:p>
            <a:pPr marL="128016" lvl="1" indent="0">
              <a:buNone/>
            </a:pPr>
            <a:endParaRPr lang="en-GB" sz="1900" b="1" dirty="0"/>
          </a:p>
          <a:p>
            <a:pPr marL="128016" lvl="1" indent="0">
              <a:buNone/>
            </a:pPr>
            <a:r>
              <a:rPr lang="en-GB" sz="1900" b="1" dirty="0"/>
              <a:t>DESIGN</a:t>
            </a:r>
          </a:p>
          <a:p>
            <a:pPr lvl="2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Study of the design process from brief to design proposal.</a:t>
            </a:r>
          </a:p>
          <a:p>
            <a:pPr lvl="2"/>
            <a:r>
              <a:rPr lang="en-GB" sz="1900" dirty="0"/>
              <a:t>Develop your skills in initiating, articulating and communicating design proposals.</a:t>
            </a:r>
          </a:p>
          <a:p>
            <a:pPr lvl="2"/>
            <a:r>
              <a:rPr lang="en-GB" sz="19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You will explore and refine design proposals using design/make/test processes.</a:t>
            </a:r>
          </a:p>
          <a:p>
            <a:pPr lvl="2"/>
            <a:r>
              <a:rPr lang="en-GB" sz="1900" dirty="0"/>
              <a:t>You will apply your knowledge of materials, processes and design factors to reach a viable solution. </a:t>
            </a:r>
          </a:p>
          <a:p>
            <a:pPr marL="128016" lvl="1" indent="0">
              <a:buNone/>
            </a:pPr>
            <a:endParaRPr lang="en-GB" sz="1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28016" lvl="1" indent="0">
              <a:buNone/>
            </a:pPr>
            <a:r>
              <a:rPr lang="en-GB" sz="19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MANUFACTURE</a:t>
            </a:r>
          </a:p>
          <a:p>
            <a:pPr lvl="2"/>
            <a:r>
              <a:rPr lang="en-GB" sz="1900" dirty="0"/>
              <a:t>Study of the manufacture of commercial products.</a:t>
            </a:r>
          </a:p>
          <a:p>
            <a:pPr lvl="2"/>
            <a:r>
              <a:rPr lang="en-GB" sz="1900" dirty="0"/>
              <a:t>Develop your knowledge of materials, manufacturing and production processes.</a:t>
            </a:r>
          </a:p>
          <a:p>
            <a:pPr lvl="2"/>
            <a:r>
              <a:rPr lang="en-GB" sz="1900" dirty="0"/>
              <a:t>Develop your knowledge and understanding required to develop viable design proposals for a commercial product and to plan its production. </a:t>
            </a: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600" dirty="0">
              <a:solidFill>
                <a:srgbClr val="FFFFF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GB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n-GB" sz="1500" dirty="0">
              <a:solidFill>
                <a:srgbClr val="FFFFFF"/>
              </a:solidFill>
            </a:endParaRPr>
          </a:p>
        </p:txBody>
      </p:sp>
      <p:pic>
        <p:nvPicPr>
          <p:cNvPr id="5" name="Graphic 4" descr="Blueprint">
            <a:extLst>
              <a:ext uri="{FF2B5EF4-FFF2-40B4-BE49-F238E27FC236}">
                <a16:creationId xmlns:a16="http://schemas.microsoft.com/office/drawing/2014/main" id="{BC824826-C87C-4A48-9BC1-7DC59FD55A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22107" y="2971800"/>
            <a:ext cx="914400" cy="914400"/>
          </a:xfrm>
          <a:prstGeom prst="rect">
            <a:avLst/>
          </a:prstGeom>
        </p:spPr>
      </p:pic>
      <p:pic>
        <p:nvPicPr>
          <p:cNvPr id="7" name="Graphic 6" descr="Scribble">
            <a:extLst>
              <a:ext uri="{FF2B5EF4-FFF2-40B4-BE49-F238E27FC236}">
                <a16:creationId xmlns:a16="http://schemas.microsoft.com/office/drawing/2014/main" id="{ED867806-7671-442B-905F-84D5943E18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22107" y="1019478"/>
            <a:ext cx="914400" cy="914400"/>
          </a:xfrm>
          <a:prstGeom prst="rect">
            <a:avLst/>
          </a:prstGeom>
        </p:spPr>
      </p:pic>
      <p:pic>
        <p:nvPicPr>
          <p:cNvPr id="10" name="Graphic 9" descr="Drawing compass">
            <a:extLst>
              <a:ext uri="{FF2B5EF4-FFF2-40B4-BE49-F238E27FC236}">
                <a16:creationId xmlns:a16="http://schemas.microsoft.com/office/drawing/2014/main" id="{C7E62733-AEF4-4206-A1A5-6640A12549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2107" y="492412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9265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GB" sz="3400">
                <a:solidFill>
                  <a:srgbClr val="FFFFFF"/>
                </a:solidFill>
              </a:rPr>
              <a:t>Skills, knowledge &amp; understanding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0906" y="188640"/>
            <a:ext cx="5201573" cy="6552728"/>
          </a:xfrm>
        </p:spPr>
        <p:txBody>
          <a:bodyPr anchor="ctr">
            <a:normAutofit/>
          </a:bodyPr>
          <a:lstStyle/>
          <a:p>
            <a:r>
              <a:rPr lang="en-GB" dirty="0"/>
              <a:t>The following provides a broad overview of the subject skills, knowledge and understanding.</a:t>
            </a:r>
          </a:p>
          <a:p>
            <a:endParaRPr lang="en-GB" dirty="0"/>
          </a:p>
          <a:p>
            <a:pPr marL="585216" lvl="1" indent="-457200">
              <a:buFont typeface="+mj-lt"/>
              <a:buAutoNum type="arabicPeriod"/>
            </a:pPr>
            <a:r>
              <a:rPr lang="en-GB" sz="2000" dirty="0"/>
              <a:t>Researching and evaluating existing product types. </a:t>
            </a:r>
          </a:p>
          <a:p>
            <a:pPr marL="585216" lvl="1" indent="-457200">
              <a:buFont typeface="+mj-lt"/>
              <a:buAutoNum type="arabicPeriod"/>
            </a:pPr>
            <a:r>
              <a:rPr lang="en-GB" sz="2000" dirty="0"/>
              <a:t>Selecting and using a range of research techniques and evaluating their usefulness.</a:t>
            </a:r>
          </a:p>
          <a:p>
            <a:pPr marL="585216" lvl="1" indent="-457200">
              <a:buFont typeface="+mj-lt"/>
              <a:buAutoNum type="arabicPeriod"/>
            </a:pPr>
            <a:r>
              <a:rPr lang="en-GB" sz="2000" dirty="0"/>
              <a:t>Selecting and applying a range of idea-generation techniques. </a:t>
            </a:r>
          </a:p>
          <a:p>
            <a:pPr marL="585216" lvl="1" indent="-457200">
              <a:buFont typeface="+mj-lt"/>
              <a:buAutoNum type="arabicPeriod"/>
            </a:pPr>
            <a:r>
              <a:rPr lang="en-GB" sz="2000" dirty="0"/>
              <a:t>Writing a detailed specification based on research. </a:t>
            </a:r>
          </a:p>
          <a:p>
            <a:pPr marL="585216" lvl="1" indent="-457200">
              <a:buFont typeface="+mj-lt"/>
              <a:buAutoNum type="arabicPeriod"/>
            </a:pPr>
            <a:r>
              <a:rPr lang="en-GB" sz="2000" dirty="0"/>
              <a:t>Applying a range of creative design skills when refining and resolving product design tasks that cover key design challenges. </a:t>
            </a:r>
          </a:p>
          <a:p>
            <a:pPr marL="585216" lvl="1" indent="-457200">
              <a:buFont typeface="+mj-lt"/>
              <a:buAutoNum type="arabicPeriod"/>
            </a:pPr>
            <a:r>
              <a:rPr lang="en-GB" sz="2000" dirty="0"/>
              <a:t>Selecting and using graphic techniques to visually represent design solutions, justifying the choice of techniques.</a:t>
            </a:r>
          </a:p>
        </p:txBody>
      </p:sp>
    </p:spTree>
    <p:extLst>
      <p:ext uri="{BB962C8B-B14F-4D97-AF65-F5344CB8AC3E}">
        <p14:creationId xmlns:p14="http://schemas.microsoft.com/office/powerpoint/2010/main" val="25247405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39E4C68A-A4A9-48A4-9FF2-D2896B1EA0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2B9AEA5-52CB-49A6-AF8A-33502F291B9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49072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23591" y="804333"/>
            <a:ext cx="2543925" cy="5249334"/>
          </a:xfrm>
        </p:spPr>
        <p:txBody>
          <a:bodyPr>
            <a:normAutofit/>
          </a:bodyPr>
          <a:lstStyle/>
          <a:p>
            <a:pPr algn="r"/>
            <a:r>
              <a:rPr lang="en-GB" sz="3400" dirty="0">
                <a:solidFill>
                  <a:srgbClr val="FFFFFF"/>
                </a:solidFill>
              </a:rPr>
              <a:t>Skills, knowledge &amp; understanding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690906" y="188640"/>
            <a:ext cx="5201573" cy="6552728"/>
          </a:xfrm>
        </p:spPr>
        <p:txBody>
          <a:bodyPr anchor="ctr">
            <a:normAutofit/>
          </a:bodyPr>
          <a:lstStyle/>
          <a:p>
            <a:pPr marL="470916" lvl="1" indent="-342900">
              <a:buFont typeface="+mj-lt"/>
              <a:buAutoNum type="arabicPeriod" startAt="7"/>
            </a:pPr>
            <a:r>
              <a:rPr lang="en-GB" sz="1800" dirty="0"/>
              <a:t>Selecting, using and evaluating a range of simple modelling and manufacturing techniques to represent design ideas in three dimensions. </a:t>
            </a:r>
          </a:p>
          <a:p>
            <a:pPr marL="470916" lvl="1" indent="-342900">
              <a:buFont typeface="+mj-lt"/>
              <a:buAutoNum type="arabicPeriod" startAt="7"/>
            </a:pPr>
            <a:r>
              <a:rPr lang="en-GB" sz="1800" dirty="0"/>
              <a:t>Planning the manufacture of a commercial product and analysing its effectiveness.</a:t>
            </a:r>
          </a:p>
          <a:p>
            <a:pPr marL="470916" lvl="1" indent="-342900">
              <a:buFont typeface="+mj-lt"/>
              <a:buAutoNum type="arabicPeriod" startAt="7"/>
            </a:pPr>
            <a:r>
              <a:rPr lang="en-GB" sz="1800" dirty="0"/>
              <a:t>Selecting and using a range of tools, equipment, software and materials for designing, making and testing models and prototypes. </a:t>
            </a:r>
          </a:p>
          <a:p>
            <a:pPr marL="470916" lvl="1" indent="-342900">
              <a:buFont typeface="+mj-lt"/>
              <a:buAutoNum type="arabicPeriod" startAt="7"/>
            </a:pPr>
            <a:r>
              <a:rPr lang="en-GB" sz="1800" dirty="0"/>
              <a:t>Evaluating personal design proposals and associated manufacturing practicalities, and applying suggestions for improvement. </a:t>
            </a:r>
          </a:p>
          <a:p>
            <a:pPr marL="470916" lvl="1" indent="-342900">
              <a:buFont typeface="+mj-lt"/>
              <a:buAutoNum type="arabicPeriod" startAt="7"/>
            </a:pPr>
            <a:r>
              <a:rPr lang="en-GB" sz="1800" dirty="0"/>
              <a:t>Developing broad knowledge and understanding of the impact of a range of design and manufacturing technologies on our environment and society. </a:t>
            </a:r>
          </a:p>
          <a:p>
            <a:pPr marL="470916" lvl="1" indent="-342900">
              <a:buFont typeface="+mj-lt"/>
              <a:buAutoNum type="arabicPeriod" startAt="7"/>
            </a:pPr>
            <a:r>
              <a:rPr lang="en-GB" sz="1800" dirty="0"/>
              <a:t>Critically evaluating a range of factors that influence the design and manufacture of products. </a:t>
            </a:r>
          </a:p>
          <a:p>
            <a:pPr marL="470916" lvl="1" indent="-342900">
              <a:buFont typeface="+mj-lt"/>
              <a:buAutoNum type="arabicPeriod" startAt="7"/>
            </a:pPr>
            <a:r>
              <a:rPr lang="en-GB" sz="1800" dirty="0"/>
              <a:t>Developing knowledge and understanding of a broad range of industrial and commercial manufacturing processes and the properties and uses of materials. </a:t>
            </a:r>
          </a:p>
        </p:txBody>
      </p:sp>
    </p:spTree>
    <p:extLst>
      <p:ext uri="{BB962C8B-B14F-4D97-AF65-F5344CB8AC3E}">
        <p14:creationId xmlns:p14="http://schemas.microsoft.com/office/powerpoint/2010/main" val="20916740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5F4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Course assessment structure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67682"/>
            <a:ext cx="4505270" cy="4601677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FFFFFF"/>
                </a:solidFill>
              </a:rPr>
              <a:t>Question Paper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FFFF"/>
                </a:solidFill>
              </a:rPr>
              <a:t>Considerable step up from Nat5 level questions.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 smtClean="0">
                <a:solidFill>
                  <a:srgbClr val="FFFFFF"/>
                </a:solidFill>
              </a:rPr>
              <a:t>A </a:t>
            </a:r>
            <a:r>
              <a:rPr lang="en-GB" sz="1800" dirty="0">
                <a:solidFill>
                  <a:srgbClr val="FFFFFF"/>
                </a:solidFill>
              </a:rPr>
              <a:t>total of 80 marks out of 170 marks (approx. 47%).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FFFFFF"/>
                </a:solidFill>
              </a:rPr>
              <a:t>It will assess knowledge and understanding from the following areas of design and manufacture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rgbClr val="FFFFFF"/>
                </a:solidFill>
              </a:rPr>
              <a:t> Design: 30-50 marks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rgbClr val="FFFFFF"/>
                </a:solidFill>
              </a:rPr>
              <a:t> Materials and Manufacture: 26-42 marks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GB" sz="1800" i="1" dirty="0">
                <a:solidFill>
                  <a:srgbClr val="FFFFFF"/>
                </a:solidFill>
              </a:rPr>
              <a:t> Impact of design and manufacturing technologies on society, the environment and the world of work: 4-8 marks.</a:t>
            </a:r>
          </a:p>
        </p:txBody>
      </p:sp>
      <p:pic>
        <p:nvPicPr>
          <p:cNvPr id="2050" name="Picture 2" descr="54 Best Product design sketches images | Sketches, Industrial ...">
            <a:extLst>
              <a:ext uri="{FF2B5EF4-FFF2-40B4-BE49-F238E27FC236}">
                <a16:creationId xmlns:a16="http://schemas.microsoft.com/office/drawing/2014/main" id="{A466EBA4-5A5F-43FD-8E62-3529EC6172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4" r="13715"/>
          <a:stretch/>
        </p:blipFill>
        <p:spPr bwMode="auto">
          <a:xfrm>
            <a:off x="5664198" y="0"/>
            <a:ext cx="3479801" cy="68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5342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109556B-EAE9-4435-B409-0519F2CBDB1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64199" cy="6858000"/>
          </a:xfrm>
          <a:prstGeom prst="rect">
            <a:avLst/>
          </a:prstGeom>
          <a:solidFill>
            <a:srgbClr val="5F47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4505270" cy="1499616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Course assessment structure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814CCBE-423E-41B2-A9F3-82679F490EF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067682"/>
            <a:ext cx="4505270" cy="4601677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chemeClr val="bg1"/>
                </a:solidFill>
              </a:rPr>
              <a:t>Course Assignment</a:t>
            </a:r>
          </a:p>
          <a:p>
            <a:pPr lvl="1"/>
            <a:r>
              <a:rPr lang="en-GB" sz="1800" dirty="0">
                <a:solidFill>
                  <a:schemeClr val="bg1"/>
                </a:solidFill>
              </a:rPr>
              <a:t>A total of 90 marks out of 170 marks (approx. 53%).</a:t>
            </a:r>
          </a:p>
          <a:p>
            <a:pPr lvl="1"/>
            <a:r>
              <a:rPr lang="en-GB" sz="1800" dirty="0">
                <a:solidFill>
                  <a:schemeClr val="bg1"/>
                </a:solidFill>
              </a:rPr>
              <a:t>The assignment assesses your ability to apply design skills to develop a proposal according to a set brief. </a:t>
            </a:r>
          </a:p>
          <a:p>
            <a:pPr lvl="1"/>
            <a:r>
              <a:rPr lang="en-GB" sz="1800" dirty="0">
                <a:solidFill>
                  <a:schemeClr val="bg1"/>
                </a:solidFill>
              </a:rPr>
              <a:t>It will allow you demonstrate the skills, knowledge and understanding previously mentioned</a:t>
            </a:r>
            <a:r>
              <a:rPr lang="en-GB" sz="1800" dirty="0" smtClean="0">
                <a:solidFill>
                  <a:schemeClr val="bg1"/>
                </a:solidFill>
              </a:rPr>
              <a:t>.</a:t>
            </a:r>
          </a:p>
          <a:p>
            <a:pPr lvl="1"/>
            <a:r>
              <a:rPr lang="en-GB" sz="1800" dirty="0" smtClean="0">
                <a:solidFill>
                  <a:schemeClr val="bg1"/>
                </a:solidFill>
              </a:rPr>
              <a:t>NOTE: there is NO manufacture of your project required by the SQA. It is a purely design assignment. </a:t>
            </a: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Product Idea Design Sketching Demo - Car Body Design">
            <a:extLst>
              <a:ext uri="{FF2B5EF4-FFF2-40B4-BE49-F238E27FC236}">
                <a16:creationId xmlns:a16="http://schemas.microsoft.com/office/drawing/2014/main" id="{650BF36B-04EB-47E0-94CB-048A40953A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12562"/>
          <a:stretch/>
        </p:blipFill>
        <p:spPr bwMode="auto">
          <a:xfrm>
            <a:off x="5664199" y="0"/>
            <a:ext cx="3479801" cy="697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2569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81AEB8A9-B768-4E30-BA55-D919E66873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500" y="-2"/>
            <a:ext cx="3052451" cy="685800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2529" y="640080"/>
            <a:ext cx="2572391" cy="5613236"/>
          </a:xfrm>
        </p:spPr>
        <p:txBody>
          <a:bodyPr anchor="ctr"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Course assignment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524863" y="640080"/>
            <a:ext cx="5379104" cy="6029280"/>
          </a:xfrm>
        </p:spPr>
        <p:txBody>
          <a:bodyPr>
            <a:normAutofit/>
          </a:bodyPr>
          <a:lstStyle/>
          <a:p>
            <a:r>
              <a:rPr lang="en-GB" dirty="0"/>
              <a:t>Marks for the assessment are awarded as follows: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Graphic 4" descr="Clipboard Checked">
            <a:extLst>
              <a:ext uri="{FF2B5EF4-FFF2-40B4-BE49-F238E27FC236}">
                <a16:creationId xmlns:a16="http://schemas.microsoft.com/office/drawing/2014/main" id="{6C6A792E-9EA6-4BDC-86DD-497315694D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628" y="637011"/>
            <a:ext cx="1728192" cy="1728192"/>
          </a:xfrm>
          <a:prstGeom prst="rect">
            <a:avLst/>
          </a:prstGeom>
        </p:spPr>
      </p:pic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12099783-1B75-496F-B40E-A9054741F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4724405"/>
              </p:ext>
            </p:extLst>
          </p:nvPr>
        </p:nvGraphicFramePr>
        <p:xfrm>
          <a:off x="3524863" y="1231560"/>
          <a:ext cx="5379104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9288">
                  <a:extLst>
                    <a:ext uri="{9D8B030D-6E8A-4147-A177-3AD203B41FA5}">
                      <a16:colId xmlns:a16="http://schemas.microsoft.com/office/drawing/2014/main" val="83384399"/>
                    </a:ext>
                  </a:extLst>
                </a:gridCol>
                <a:gridCol w="1249816">
                  <a:extLst>
                    <a:ext uri="{9D8B030D-6E8A-4147-A177-3AD203B41FA5}">
                      <a16:colId xmlns:a16="http://schemas.microsoft.com/office/drawing/2014/main" val="2264063940"/>
                    </a:ext>
                  </a:extLst>
                </a:gridCol>
              </a:tblGrid>
              <a:tr h="325833">
                <a:tc>
                  <a:txBody>
                    <a:bodyPr/>
                    <a:lstStyle/>
                    <a:p>
                      <a:r>
                        <a:rPr lang="en-GB" dirty="0"/>
                        <a:t>Carrying out research into a given brief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5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3640241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r>
                        <a:rPr lang="en-GB" dirty="0"/>
                        <a:t>Producing a 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3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9204152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r>
                        <a:rPr lang="en-GB" dirty="0"/>
                        <a:t>Generating initial 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965502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r>
                        <a:rPr lang="en-GB" dirty="0"/>
                        <a:t>Exploring 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4420089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r>
                        <a:rPr lang="en-GB" dirty="0"/>
                        <a:t>Refining ideas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6362057"/>
                  </a:ext>
                </a:extLst>
              </a:tr>
              <a:tr h="562397">
                <a:tc>
                  <a:txBody>
                    <a:bodyPr/>
                    <a:lstStyle/>
                    <a:p>
                      <a:r>
                        <a:rPr lang="en-GB" dirty="0"/>
                        <a:t>Applying knowledge and understanding of materials</a:t>
                      </a:r>
                      <a:r>
                        <a:rPr lang="en-GB" baseline="0" dirty="0"/>
                        <a:t> and assembly processes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10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2680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r>
                        <a:rPr lang="en-GB" dirty="0"/>
                        <a:t>Applying knowledge and understanding of design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91380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Applying graphic techniques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12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977580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Demonstrating practical modelling skills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8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3020845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Producing a plan for commercial manufacture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7124078"/>
                  </a:ext>
                </a:extLst>
              </a:tr>
              <a:tr h="325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Applying modelling techniques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6 marks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39109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93155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Theory topics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93440"/>
            <a:ext cx="2843784" cy="4564560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following general topics will be covered over June and leading up to the Prelim after Christmas.</a:t>
            </a:r>
          </a:p>
          <a:p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58F7502-9631-4DE9-B0A0-8B6567673FE5}"/>
              </a:ext>
            </a:extLst>
          </p:cNvPr>
          <p:cNvSpPr txBox="1">
            <a:spLocks/>
          </p:cNvSpPr>
          <p:nvPr/>
        </p:nvSpPr>
        <p:spPr>
          <a:xfrm>
            <a:off x="4370506" y="793824"/>
            <a:ext cx="4521974" cy="594754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buNone/>
            </a:pPr>
            <a:r>
              <a:rPr lang="en-GB" sz="2000" b="1" dirty="0"/>
              <a:t>DESIGN</a:t>
            </a:r>
          </a:p>
          <a:p>
            <a:pPr lvl="2"/>
            <a:r>
              <a:rPr lang="en-GB" sz="2000" dirty="0"/>
              <a:t>The Design Team</a:t>
            </a:r>
          </a:p>
          <a:p>
            <a:pPr lvl="2"/>
            <a:r>
              <a:rPr lang="en-GB" sz="2000" dirty="0"/>
              <a:t>Design Factors</a:t>
            </a:r>
          </a:p>
          <a:p>
            <a:pPr lvl="2"/>
            <a:r>
              <a:rPr lang="en-GB" sz="2000" dirty="0"/>
              <a:t>The Design Process</a:t>
            </a:r>
          </a:p>
          <a:p>
            <a:pPr lvl="2"/>
            <a:r>
              <a:rPr lang="en-GB" sz="2000" dirty="0"/>
              <a:t>Design Briefs</a:t>
            </a:r>
          </a:p>
          <a:p>
            <a:pPr lvl="2"/>
            <a:r>
              <a:rPr lang="en-GB" sz="2000" dirty="0"/>
              <a:t>Design Specification</a:t>
            </a:r>
          </a:p>
          <a:p>
            <a:pPr lvl="2"/>
            <a:r>
              <a:rPr lang="en-GB" sz="2000" dirty="0"/>
              <a:t>Idea Generation Techniques</a:t>
            </a:r>
          </a:p>
          <a:p>
            <a:pPr lvl="2"/>
            <a:r>
              <a:rPr lang="en-GB" sz="2000" dirty="0"/>
              <a:t>Evaluation Techniques</a:t>
            </a:r>
          </a:p>
          <a:p>
            <a:pPr lvl="2"/>
            <a:r>
              <a:rPr lang="en-GB" sz="2000" dirty="0"/>
              <a:t>Just in Time Production</a:t>
            </a:r>
          </a:p>
          <a:p>
            <a:pPr lvl="2"/>
            <a:r>
              <a:rPr lang="en-GB" sz="2000" dirty="0"/>
              <a:t>Manufacturing Systems</a:t>
            </a:r>
          </a:p>
          <a:p>
            <a:pPr lvl="2"/>
            <a:r>
              <a:rPr lang="en-GB" sz="2000" dirty="0"/>
              <a:t>CAD, CAM and CIM</a:t>
            </a:r>
          </a:p>
          <a:p>
            <a:pPr lvl="2"/>
            <a:r>
              <a:rPr lang="en-GB" sz="2000" dirty="0"/>
              <a:t>Product Lifecycle</a:t>
            </a:r>
          </a:p>
          <a:p>
            <a:pPr lvl="2"/>
            <a:r>
              <a:rPr lang="en-GB" sz="2000" dirty="0"/>
              <a:t>Graphics in the Design Process</a:t>
            </a:r>
          </a:p>
          <a:p>
            <a:pPr lvl="2"/>
            <a:r>
              <a:rPr lang="en-GB" sz="2000" dirty="0"/>
              <a:t>Environmental Impact</a:t>
            </a:r>
          </a:p>
          <a:p>
            <a:pPr lvl="2"/>
            <a:r>
              <a:rPr lang="en-GB" sz="2000" dirty="0"/>
              <a:t>Modelling in the Design Process</a:t>
            </a:r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pic>
        <p:nvPicPr>
          <p:cNvPr id="10" name="Graphic 9" descr="Classroom">
            <a:extLst>
              <a:ext uri="{FF2B5EF4-FFF2-40B4-BE49-F238E27FC236}">
                <a16:creationId xmlns:a16="http://schemas.microsoft.com/office/drawing/2014/main" id="{FF6776C6-317D-4A02-8248-5C883BF55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4058" y="7938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500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FAE1107-CEC3-4041-8BAA-CDB6F6759B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1014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8096" y="585216"/>
            <a:ext cx="2834314" cy="149961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tx1"/>
                </a:solidFill>
              </a:rPr>
              <a:t>Theory topics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1AEA88FB-F5DD-45CE-AAE1-7B33D0ABDD2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8096" y="2293440"/>
            <a:ext cx="2843784" cy="4564560"/>
          </a:xfrm>
        </p:spPr>
        <p:txBody>
          <a:bodyPr>
            <a:norm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The following general topics will be covered over June and leading up to the Prelim after Christmas.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B58F7502-9631-4DE9-B0A0-8B6567673FE5}"/>
              </a:ext>
            </a:extLst>
          </p:cNvPr>
          <p:cNvSpPr txBox="1">
            <a:spLocks/>
          </p:cNvSpPr>
          <p:nvPr/>
        </p:nvSpPr>
        <p:spPr>
          <a:xfrm>
            <a:off x="4370506" y="793824"/>
            <a:ext cx="4521974" cy="594754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Char char=" 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8016" lvl="1" indent="0">
              <a:buNone/>
            </a:pPr>
            <a:r>
              <a:rPr lang="en-GB" sz="2000" b="1" dirty="0"/>
              <a:t>MANUFACTURE</a:t>
            </a:r>
          </a:p>
          <a:p>
            <a:pPr lvl="2"/>
            <a:r>
              <a:rPr lang="en-GB" sz="2000" dirty="0" smtClean="0"/>
              <a:t>Materials and Processes</a:t>
            </a:r>
            <a:endParaRPr lang="en-GB" sz="2000" dirty="0"/>
          </a:p>
          <a:p>
            <a:pPr lvl="4"/>
            <a:r>
              <a:rPr lang="en-GB" sz="2000" i="1" dirty="0"/>
              <a:t>Wood</a:t>
            </a:r>
          </a:p>
          <a:p>
            <a:pPr lvl="4"/>
            <a:r>
              <a:rPr lang="en-GB" sz="2000" i="1" dirty="0"/>
              <a:t>Metal</a:t>
            </a:r>
          </a:p>
          <a:p>
            <a:pPr lvl="4"/>
            <a:r>
              <a:rPr lang="en-GB" sz="2000" i="1" dirty="0"/>
              <a:t>Plastic</a:t>
            </a:r>
          </a:p>
          <a:p>
            <a:pPr lvl="2"/>
            <a:r>
              <a:rPr lang="en-GB" sz="2000" dirty="0" smtClean="0"/>
              <a:t>Assembly </a:t>
            </a:r>
            <a:r>
              <a:rPr lang="en-GB" sz="2000" dirty="0"/>
              <a:t>methods used in commercial manufacture</a:t>
            </a:r>
          </a:p>
          <a:p>
            <a:pPr lvl="2"/>
            <a:r>
              <a:rPr lang="en-GB" sz="2000" dirty="0"/>
              <a:t>Production and Planning Systems</a:t>
            </a:r>
          </a:p>
          <a:p>
            <a:pPr lvl="1"/>
            <a:endParaRPr lang="en-GB" sz="2000" dirty="0"/>
          </a:p>
        </p:txBody>
      </p:sp>
      <p:pic>
        <p:nvPicPr>
          <p:cNvPr id="10" name="Graphic 9" descr="Classroom">
            <a:extLst>
              <a:ext uri="{FF2B5EF4-FFF2-40B4-BE49-F238E27FC236}">
                <a16:creationId xmlns:a16="http://schemas.microsoft.com/office/drawing/2014/main" id="{FF6776C6-317D-4A02-8248-5C883BF554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384058" y="79382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14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1_Integral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A15973182C454CBD017EAD4899623C" ma:contentTypeVersion="12" ma:contentTypeDescription="Create a new document." ma:contentTypeScope="" ma:versionID="f1327d3aa13311484d02d8272eb300e5">
  <xsd:schema xmlns:xsd="http://www.w3.org/2001/XMLSchema" xmlns:xs="http://www.w3.org/2001/XMLSchema" xmlns:p="http://schemas.microsoft.com/office/2006/metadata/properties" xmlns:ns2="fb009bb9-7fd2-49f5-811f-13223d662051" xmlns:ns3="e77713bc-0ebc-4063-99a4-8848dbeddd29" targetNamespace="http://schemas.microsoft.com/office/2006/metadata/properties" ma:root="true" ma:fieldsID="db087f24cadde66e68207609201885a3" ns2:_="" ns3:_="">
    <xsd:import namespace="fb009bb9-7fd2-49f5-811f-13223d662051"/>
    <xsd:import namespace="e77713bc-0ebc-4063-99a4-8848dbeddd2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09bb9-7fd2-49f5-811f-13223d6620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7713bc-0ebc-4063-99a4-8848dbeddd2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6C5DA02-C743-4D9E-9367-4D81278C93D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b009bb9-7fd2-49f5-811f-13223d662051"/>
    <ds:schemaRef ds:uri="e77713bc-0ebc-4063-99a4-8848dbeddd2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9ABD3C-AA9E-4069-B566-FCDD6C81D397}">
  <ds:schemaRefs>
    <ds:schemaRef ds:uri="http://purl.org/dc/terms/"/>
    <ds:schemaRef ds:uri="fb009bb9-7fd2-49f5-811f-13223d662051"/>
    <ds:schemaRef ds:uri="http://purl.org/dc/dcmitype/"/>
    <ds:schemaRef ds:uri="e77713bc-0ebc-4063-99a4-8848dbeddd29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AFCFEBC7-F4D9-42A8-81DE-64B6A0F2FD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965</Words>
  <Application>Microsoft Office PowerPoint</Application>
  <PresentationFormat>On-screen Show (4:3)</PresentationFormat>
  <Paragraphs>144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Tw Cen MT</vt:lpstr>
      <vt:lpstr>Tw Cen MT Condensed</vt:lpstr>
      <vt:lpstr>Wingdings 3</vt:lpstr>
      <vt:lpstr>Integral</vt:lpstr>
      <vt:lpstr>1_Integral</vt:lpstr>
      <vt:lpstr>higher Design &amp; Manufacture</vt:lpstr>
      <vt:lpstr>Welcome to  higher design &amp; manufacture</vt:lpstr>
      <vt:lpstr>Skills, knowledge &amp; understanding</vt:lpstr>
      <vt:lpstr>Skills, knowledge &amp; understanding</vt:lpstr>
      <vt:lpstr>Course assessment structure</vt:lpstr>
      <vt:lpstr>Course assessment structure</vt:lpstr>
      <vt:lpstr>Course assignment</vt:lpstr>
      <vt:lpstr>Theory topics</vt:lpstr>
      <vt:lpstr>Theory topics</vt:lpstr>
      <vt:lpstr>summary</vt:lpstr>
      <vt:lpstr>Course assessment</vt:lpstr>
      <vt:lpstr>jotters</vt:lpstr>
      <vt:lpstr>careers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S3 Design &amp; Manufacture</dc:title>
  <dc:creator>Mr Porter</dc:creator>
  <cp:lastModifiedBy>025GArrol</cp:lastModifiedBy>
  <cp:revision>21</cp:revision>
  <dcterms:created xsi:type="dcterms:W3CDTF">2020-05-18T09:31:07Z</dcterms:created>
  <dcterms:modified xsi:type="dcterms:W3CDTF">2023-05-15T13:10:36Z</dcterms:modified>
</cp:coreProperties>
</file>